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260" r:id="rId3"/>
    <p:sldId id="258" r:id="rId4"/>
    <p:sldId id="266" r:id="rId5"/>
    <p:sldId id="267" r:id="rId6"/>
    <p:sldId id="269" r:id="rId7"/>
    <p:sldId id="271" r:id="rId8"/>
    <p:sldId id="272" r:id="rId9"/>
    <p:sldId id="275" r:id="rId10"/>
    <p:sldId id="270" r:id="rId11"/>
    <p:sldId id="273" r:id="rId12"/>
    <p:sldId id="27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p:cViewPr varScale="1">
        <p:scale>
          <a:sx n="120" d="100"/>
          <a:sy n="120"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60458A-4095-B147-889A-5CD2CAC9471D}" type="datetimeFigureOut">
              <a:rPr lang="en-US" smtClean="0"/>
              <a:t>12/12/23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8344F5-F512-4C48-81DA-A5B1088E9368}" type="slidenum">
              <a:rPr lang="en-US" smtClean="0"/>
              <a:t>‹#›</a:t>
            </a:fld>
            <a:endParaRPr lang="en-US"/>
          </a:p>
        </p:txBody>
      </p:sp>
    </p:spTree>
    <p:extLst>
      <p:ext uri="{BB962C8B-B14F-4D97-AF65-F5344CB8AC3E}">
        <p14:creationId xmlns:p14="http://schemas.microsoft.com/office/powerpoint/2010/main" val="3985988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8344F5-F512-4C48-81DA-A5B1088E9368}" type="slidenum">
              <a:rPr lang="en-US" smtClean="0"/>
              <a:t>2</a:t>
            </a:fld>
            <a:endParaRPr lang="en-US"/>
          </a:p>
        </p:txBody>
      </p:sp>
    </p:spTree>
    <p:extLst>
      <p:ext uri="{BB962C8B-B14F-4D97-AF65-F5344CB8AC3E}">
        <p14:creationId xmlns:p14="http://schemas.microsoft.com/office/powerpoint/2010/main" val="4044468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12/12/23</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879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12/12/23</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503265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12/12/23</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43942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12/12/23</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060117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12/12/23</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017861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12/12/23</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399009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12/12/23</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571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12/12/23</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464730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12/12/23</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69666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12/12/23</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834285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12/12/23</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530481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12/12/23</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4051465998"/>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hyperlink" Target="https://data.cityofnewyork.us/Business/Legally-Operating-Businesses/w7w3-xahh" TargetMode="External"/><Relationship Id="rId3" Type="http://schemas.openxmlformats.org/officeDocument/2006/relationships/hyperlink" Target="https://www.nyc.gov/site/tlc/about/tlc-trip-record-data.page"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s://openweathermap.org/" TargetMode="External"/><Relationship Id="rId5" Type="http://schemas.openxmlformats.org/officeDocument/2006/relationships/image" Target="../media/image7.png"/><Relationship Id="rId4" Type="http://schemas.openxmlformats.org/officeDocument/2006/relationships/hyperlink" Target="https://data.census.gov/" TargetMode="Externa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Video 2" descr="Animated Yellow Taxi">
            <a:extLst>
              <a:ext uri="{FF2B5EF4-FFF2-40B4-BE49-F238E27FC236}">
                <a16:creationId xmlns:a16="http://schemas.microsoft.com/office/drawing/2014/main" id="{C937F806-B16D-149B-9C69-0B67733E22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1" y="10"/>
            <a:ext cx="12191999" cy="6857990"/>
          </a:xfrm>
          <a:prstGeom prst="rect">
            <a:avLst/>
          </a:prstGeom>
        </p:spPr>
      </p:pic>
      <p:sp>
        <p:nvSpPr>
          <p:cNvPr id="11" name="Rectangle 10">
            <a:extLst>
              <a:ext uri="{FF2B5EF4-FFF2-40B4-BE49-F238E27FC236}">
                <a16:creationId xmlns:a16="http://schemas.microsoft.com/office/drawing/2014/main" id="{87B080E6-308F-4DD8-A448-707DFB83C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0819D22-B8F6-01AA-D513-8FB4D75B58D2}"/>
              </a:ext>
            </a:extLst>
          </p:cNvPr>
          <p:cNvSpPr>
            <a:spLocks noGrp="1"/>
          </p:cNvSpPr>
          <p:nvPr>
            <p:ph type="ctrTitle"/>
          </p:nvPr>
        </p:nvSpPr>
        <p:spPr>
          <a:xfrm>
            <a:off x="-1" y="78432"/>
            <a:ext cx="7620000" cy="1307794"/>
          </a:xfrm>
        </p:spPr>
        <p:txBody>
          <a:bodyPr>
            <a:normAutofit/>
          </a:bodyPr>
          <a:lstStyle/>
          <a:p>
            <a:pPr algn="ctr"/>
            <a:r>
              <a:rPr lang="en-US" sz="3200" b="1" dirty="0">
                <a:solidFill>
                  <a:srgbClr val="FFFFFF"/>
                </a:solidFill>
                <a:effectLst/>
                <a:latin typeface="Times New Roman" panose="02020603050405020304" pitchFamily="18" charset="0"/>
                <a:ea typeface="Times New Roman" panose="02020603050405020304" pitchFamily="18" charset="0"/>
              </a:rPr>
              <a:t>TAXI DATA ANALYSIS AND PREDICTION</a:t>
            </a:r>
            <a:endParaRPr lang="en-US" sz="3200" b="1" dirty="0">
              <a:solidFill>
                <a:srgbClr val="FFFFFF"/>
              </a:solidFill>
            </a:endParaRPr>
          </a:p>
        </p:txBody>
      </p:sp>
      <p:cxnSp>
        <p:nvCxnSpPr>
          <p:cNvPr id="13" name="Straight Connector 12">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63228" y="3795164"/>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3D959CA-9CA0-F9CC-39BB-41039C30491A}"/>
              </a:ext>
            </a:extLst>
          </p:cNvPr>
          <p:cNvSpPr txBox="1"/>
          <p:nvPr/>
        </p:nvSpPr>
        <p:spPr>
          <a:xfrm>
            <a:off x="8846732" y="732329"/>
            <a:ext cx="3303625" cy="1983043"/>
          </a:xfrm>
          <a:prstGeom prst="rect">
            <a:avLst/>
          </a:prstGeom>
          <a:noFill/>
        </p:spPr>
        <p:txBody>
          <a:bodyPr wrap="square" rtlCol="0">
            <a:spAutoFit/>
          </a:bodyPr>
          <a:lstStyle/>
          <a:p>
            <a:r>
              <a:rPr lang="en-US" b="1" dirty="0">
                <a:solidFill>
                  <a:schemeClr val="bg1"/>
                </a:solidFill>
              </a:rPr>
              <a:t>TEAM</a:t>
            </a:r>
          </a:p>
          <a:p>
            <a:pPr marL="285750" indent="-285750">
              <a:lnSpc>
                <a:spcPct val="150000"/>
              </a:lnSpc>
              <a:buFont typeface="Arial" panose="020B0604020202020204" pitchFamily="34" charset="0"/>
              <a:buChar char="•"/>
            </a:pPr>
            <a:r>
              <a:rPr lang="en-US" dirty="0">
                <a:solidFill>
                  <a:schemeClr val="bg1"/>
                </a:solidFill>
              </a:rPr>
              <a:t>Kavya Vempati</a:t>
            </a:r>
          </a:p>
          <a:p>
            <a:pPr marL="285750" indent="-285750">
              <a:lnSpc>
                <a:spcPct val="150000"/>
              </a:lnSpc>
              <a:buFont typeface="Arial" panose="020B0604020202020204" pitchFamily="34" charset="0"/>
              <a:buChar char="•"/>
            </a:pPr>
            <a:r>
              <a:rPr lang="en-US" dirty="0">
                <a:solidFill>
                  <a:schemeClr val="bg1"/>
                </a:solidFill>
              </a:rPr>
              <a:t>Leela Kali </a:t>
            </a:r>
            <a:r>
              <a:rPr lang="en-US" dirty="0" err="1">
                <a:solidFill>
                  <a:schemeClr val="bg1"/>
                </a:solidFill>
              </a:rPr>
              <a:t>Manasa</a:t>
            </a:r>
            <a:r>
              <a:rPr lang="en-US" dirty="0">
                <a:solidFill>
                  <a:schemeClr val="bg1"/>
                </a:solidFill>
              </a:rPr>
              <a:t> </a:t>
            </a:r>
            <a:r>
              <a:rPr lang="en-US" dirty="0" err="1">
                <a:solidFill>
                  <a:schemeClr val="bg1"/>
                </a:solidFill>
              </a:rPr>
              <a:t>Mandadi</a:t>
            </a:r>
            <a:r>
              <a:rPr lang="en-US" dirty="0">
                <a:solidFill>
                  <a:schemeClr val="bg1"/>
                </a:solidFill>
              </a:rPr>
              <a:t> </a:t>
            </a:r>
          </a:p>
          <a:p>
            <a:pPr marL="285750" indent="-285750">
              <a:lnSpc>
                <a:spcPct val="150000"/>
              </a:lnSpc>
              <a:buFont typeface="Arial" panose="020B0604020202020204" pitchFamily="34" charset="0"/>
              <a:buChar char="•"/>
            </a:pPr>
            <a:r>
              <a:rPr lang="en-US" dirty="0">
                <a:solidFill>
                  <a:schemeClr val="bg1"/>
                </a:solidFill>
              </a:rPr>
              <a:t>Ajith Narasimha </a:t>
            </a:r>
          </a:p>
          <a:p>
            <a:pPr marL="285750" indent="-285750">
              <a:lnSpc>
                <a:spcPct val="150000"/>
              </a:lnSpc>
              <a:buFont typeface="Arial" panose="020B0604020202020204" pitchFamily="34" charset="0"/>
              <a:buChar char="•"/>
            </a:pPr>
            <a:r>
              <a:rPr lang="en-US" dirty="0">
                <a:solidFill>
                  <a:schemeClr val="bg1"/>
                </a:solidFill>
              </a:rPr>
              <a:t>Krishna Sahitya </a:t>
            </a:r>
            <a:r>
              <a:rPr lang="en-US" dirty="0" err="1">
                <a:solidFill>
                  <a:schemeClr val="bg1"/>
                </a:solidFill>
              </a:rPr>
              <a:t>Devineni</a:t>
            </a:r>
            <a:r>
              <a:rPr lang="en-US" dirty="0">
                <a:solidFill>
                  <a:schemeClr val="bg1"/>
                </a:solidFill>
              </a:rPr>
              <a:t> </a:t>
            </a:r>
          </a:p>
        </p:txBody>
      </p:sp>
    </p:spTree>
    <p:extLst>
      <p:ext uri="{BB962C8B-B14F-4D97-AF65-F5344CB8AC3E}">
        <p14:creationId xmlns:p14="http://schemas.microsoft.com/office/powerpoint/2010/main" val="173556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mute="1">
                <p:cTn id="12" repeatCount="indefinite" fill="hold" display="0">
                  <p:stCondLst>
                    <p:cond delay="indefinite"/>
                  </p:stCondLst>
                </p:cTn>
                <p:tgtEl>
                  <p:spTgt spid="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95BCD8-4242-B27F-AA96-14A8ED2B99F7}"/>
              </a:ext>
            </a:extLst>
          </p:cNvPr>
          <p:cNvSpPr txBox="1"/>
          <p:nvPr/>
        </p:nvSpPr>
        <p:spPr>
          <a:xfrm>
            <a:off x="2329841" y="140622"/>
            <a:ext cx="7828767" cy="584775"/>
          </a:xfrm>
          <a:prstGeom prst="rect">
            <a:avLst/>
          </a:prstGeom>
          <a:noFill/>
        </p:spPr>
        <p:txBody>
          <a:bodyPr wrap="square" rtlCol="0">
            <a:spAutoFit/>
          </a:bodyPr>
          <a:lstStyle/>
          <a:p>
            <a:pPr algn="ctr"/>
            <a:r>
              <a:rPr lang="en-US" sz="3200" b="1" dirty="0"/>
              <a:t>DATA MODELLING</a:t>
            </a:r>
          </a:p>
        </p:txBody>
      </p:sp>
      <p:sp>
        <p:nvSpPr>
          <p:cNvPr id="10" name="TextBox 9">
            <a:extLst>
              <a:ext uri="{FF2B5EF4-FFF2-40B4-BE49-F238E27FC236}">
                <a16:creationId xmlns:a16="http://schemas.microsoft.com/office/drawing/2014/main" id="{721D5832-D0B2-453A-9DFD-10DCE1A84AFF}"/>
              </a:ext>
            </a:extLst>
          </p:cNvPr>
          <p:cNvSpPr txBox="1"/>
          <p:nvPr/>
        </p:nvSpPr>
        <p:spPr>
          <a:xfrm>
            <a:off x="6022427" y="907839"/>
            <a:ext cx="6096000" cy="2062103"/>
          </a:xfrm>
          <a:prstGeom prst="rect">
            <a:avLst/>
          </a:prstGeom>
          <a:noFill/>
        </p:spPr>
        <p:txBody>
          <a:bodyPr wrap="square">
            <a:spAutoFit/>
          </a:bodyPr>
          <a:lstStyle/>
          <a:p>
            <a:pPr algn="l"/>
            <a:r>
              <a:rPr lang="en-US" sz="2000" b="1" dirty="0">
                <a:solidFill>
                  <a:srgbClr val="D1D5DB"/>
                </a:solidFill>
                <a:latin typeface="Söhne"/>
              </a:rPr>
              <a:t>Linear Regression Model</a:t>
            </a:r>
          </a:p>
          <a:p>
            <a:pPr marL="742950" lvl="1" indent="-285750" algn="l">
              <a:buFont typeface="Arial" panose="020B0604020202020204" pitchFamily="34" charset="0"/>
              <a:buChar char="•"/>
            </a:pPr>
            <a:r>
              <a:rPr lang="en-US" dirty="0">
                <a:solidFill>
                  <a:srgbClr val="D1D5DB"/>
                </a:solidFill>
              </a:rPr>
              <a:t>Predictive tool for tip estimation in taxi rides.</a:t>
            </a:r>
          </a:p>
          <a:p>
            <a:pPr marL="742950" lvl="1" indent="-285750" algn="l">
              <a:buFont typeface="Arial" panose="020B0604020202020204" pitchFamily="34" charset="0"/>
              <a:buChar char="•"/>
            </a:pPr>
            <a:r>
              <a:rPr lang="en-US" dirty="0">
                <a:solidFill>
                  <a:srgbClr val="D1D5DB"/>
                </a:solidFill>
              </a:rPr>
              <a:t>Based on relationships between input features and tip amounts.</a:t>
            </a:r>
          </a:p>
          <a:p>
            <a:pPr marL="742950" lvl="1" indent="-285750" algn="l">
              <a:buFont typeface="Arial" panose="020B0604020202020204" pitchFamily="34" charset="0"/>
              <a:buChar char="•"/>
            </a:pPr>
            <a:r>
              <a:rPr lang="en-US" dirty="0">
                <a:solidFill>
                  <a:srgbClr val="D1D5DB"/>
                </a:solidFill>
              </a:rPr>
              <a:t>Empowered drivers with insights for better planning and optimization.</a:t>
            </a:r>
          </a:p>
          <a:p>
            <a:pPr marL="742950" lvl="1" indent="-285750" algn="l">
              <a:buFont typeface="Arial" panose="020B0604020202020204" pitchFamily="34" charset="0"/>
              <a:buChar char="•"/>
            </a:pPr>
            <a:r>
              <a:rPr lang="en-US" dirty="0">
                <a:solidFill>
                  <a:srgbClr val="D1D5DB"/>
                </a:solidFill>
              </a:rPr>
              <a:t>Evaluated using RMSE, r2 for accuracy assessment</a:t>
            </a:r>
          </a:p>
        </p:txBody>
      </p:sp>
      <p:sp>
        <p:nvSpPr>
          <p:cNvPr id="12" name="TextBox 11">
            <a:extLst>
              <a:ext uri="{FF2B5EF4-FFF2-40B4-BE49-F238E27FC236}">
                <a16:creationId xmlns:a16="http://schemas.microsoft.com/office/drawing/2014/main" id="{79C89418-2A35-4053-85F5-0F0CDC7634CD}"/>
              </a:ext>
            </a:extLst>
          </p:cNvPr>
          <p:cNvSpPr txBox="1"/>
          <p:nvPr/>
        </p:nvSpPr>
        <p:spPr>
          <a:xfrm>
            <a:off x="6022427" y="3384145"/>
            <a:ext cx="6096000" cy="3170099"/>
          </a:xfrm>
          <a:prstGeom prst="rect">
            <a:avLst/>
          </a:prstGeom>
          <a:noFill/>
        </p:spPr>
        <p:txBody>
          <a:bodyPr wrap="square">
            <a:spAutoFit/>
          </a:bodyPr>
          <a:lstStyle/>
          <a:p>
            <a:pPr algn="l"/>
            <a:r>
              <a:rPr lang="en-US" sz="2000" b="1" dirty="0">
                <a:solidFill>
                  <a:srgbClr val="D1D5DB"/>
                </a:solidFill>
                <a:latin typeface="Söhne"/>
              </a:rPr>
              <a:t>Gradient Boosting Regressor Model</a:t>
            </a:r>
          </a:p>
          <a:p>
            <a:pPr algn="l">
              <a:buFont typeface="Arial" panose="020B0604020202020204" pitchFamily="34" charset="0"/>
              <a:buChar char="•"/>
            </a:pPr>
            <a:r>
              <a:rPr lang="en-US" b="1" dirty="0">
                <a:solidFill>
                  <a:srgbClr val="D1D5DB"/>
                </a:solidFill>
              </a:rPr>
              <a:t> Operational Principles:</a:t>
            </a:r>
          </a:p>
          <a:p>
            <a:pPr marL="742950" lvl="1" indent="-285750" algn="l">
              <a:buFont typeface="Arial" panose="020B0604020202020204" pitchFamily="34" charset="0"/>
              <a:buChar char="•"/>
            </a:pPr>
            <a:r>
              <a:rPr lang="en-US" dirty="0">
                <a:solidFill>
                  <a:srgbClr val="D1D5DB"/>
                </a:solidFill>
              </a:rPr>
              <a:t>Ensemble method combining multiple decision trees.</a:t>
            </a:r>
          </a:p>
          <a:p>
            <a:pPr marL="742950" lvl="1" indent="-285750" algn="l">
              <a:buFont typeface="Arial" panose="020B0604020202020204" pitchFamily="34" charset="0"/>
              <a:buChar char="•"/>
            </a:pPr>
            <a:r>
              <a:rPr lang="en-US" dirty="0">
                <a:solidFill>
                  <a:srgbClr val="D1D5DB"/>
                </a:solidFill>
              </a:rPr>
              <a:t>Focuses on refining predictions by minimizing errors iteratively.</a:t>
            </a:r>
          </a:p>
          <a:p>
            <a:pPr algn="l">
              <a:buFont typeface="Arial" panose="020B0604020202020204" pitchFamily="34" charset="0"/>
              <a:buChar char="•"/>
            </a:pPr>
            <a:r>
              <a:rPr lang="en-US" b="1" dirty="0">
                <a:solidFill>
                  <a:srgbClr val="D1D5DB"/>
                </a:solidFill>
              </a:rPr>
              <a:t> Role in Project:</a:t>
            </a:r>
          </a:p>
          <a:p>
            <a:pPr marL="742950" lvl="1" indent="-285750" algn="l">
              <a:buFont typeface="Arial" panose="020B0604020202020204" pitchFamily="34" charset="0"/>
              <a:buChar char="•"/>
            </a:pPr>
            <a:r>
              <a:rPr lang="en-US" dirty="0">
                <a:solidFill>
                  <a:srgbClr val="D1D5DB"/>
                </a:solidFill>
              </a:rPr>
              <a:t>Complements Linear Regression in capturing complex relationships.</a:t>
            </a:r>
          </a:p>
          <a:p>
            <a:pPr marL="742950" lvl="1" indent="-285750" algn="l">
              <a:buFont typeface="Arial" panose="020B0604020202020204" pitchFamily="34" charset="0"/>
              <a:buChar char="•"/>
            </a:pPr>
            <a:r>
              <a:rPr lang="en-US" dirty="0">
                <a:solidFill>
                  <a:srgbClr val="D1D5DB"/>
                </a:solidFill>
              </a:rPr>
              <a:t>Leveraged historical taxi data for nuanced and precise estimations.</a:t>
            </a:r>
          </a:p>
          <a:p>
            <a:pPr marL="742950" lvl="1" indent="-285750" algn="l">
              <a:buFont typeface="Arial" panose="020B0604020202020204" pitchFamily="34" charset="0"/>
              <a:buChar char="•"/>
            </a:pPr>
            <a:r>
              <a:rPr lang="en-US" dirty="0">
                <a:solidFill>
                  <a:srgbClr val="D1D5DB"/>
                </a:solidFill>
              </a:rPr>
              <a:t>Evaluated using RMSE, r2 for accuracy validation.</a:t>
            </a:r>
          </a:p>
        </p:txBody>
      </p:sp>
      <p:pic>
        <p:nvPicPr>
          <p:cNvPr id="14" name="Picture 13">
            <a:extLst>
              <a:ext uri="{FF2B5EF4-FFF2-40B4-BE49-F238E27FC236}">
                <a16:creationId xmlns:a16="http://schemas.microsoft.com/office/drawing/2014/main" id="{EDEE370A-469A-4F45-801B-894095D9D18B}"/>
              </a:ext>
            </a:extLst>
          </p:cNvPr>
          <p:cNvPicPr>
            <a:picLocks noChangeAspect="1"/>
          </p:cNvPicPr>
          <p:nvPr/>
        </p:nvPicPr>
        <p:blipFill>
          <a:blip r:embed="rId2"/>
          <a:stretch>
            <a:fillRect/>
          </a:stretch>
        </p:blipFill>
        <p:spPr>
          <a:xfrm>
            <a:off x="17566" y="998195"/>
            <a:ext cx="5700198" cy="2537468"/>
          </a:xfrm>
          <a:prstGeom prst="rect">
            <a:avLst/>
          </a:prstGeom>
        </p:spPr>
      </p:pic>
      <p:pic>
        <p:nvPicPr>
          <p:cNvPr id="16" name="Picture 15">
            <a:extLst>
              <a:ext uri="{FF2B5EF4-FFF2-40B4-BE49-F238E27FC236}">
                <a16:creationId xmlns:a16="http://schemas.microsoft.com/office/drawing/2014/main" id="{A0AD4EEE-D4AB-48B2-AA10-ECF8D5FEE862}"/>
              </a:ext>
            </a:extLst>
          </p:cNvPr>
          <p:cNvPicPr>
            <a:picLocks noChangeAspect="1"/>
          </p:cNvPicPr>
          <p:nvPr/>
        </p:nvPicPr>
        <p:blipFill>
          <a:blip r:embed="rId3"/>
          <a:stretch>
            <a:fillRect/>
          </a:stretch>
        </p:blipFill>
        <p:spPr>
          <a:xfrm>
            <a:off x="84083" y="3836147"/>
            <a:ext cx="5633681" cy="2959785"/>
          </a:xfrm>
          <a:prstGeom prst="rect">
            <a:avLst/>
          </a:prstGeom>
        </p:spPr>
      </p:pic>
    </p:spTree>
    <p:extLst>
      <p:ext uri="{BB962C8B-B14F-4D97-AF65-F5344CB8AC3E}">
        <p14:creationId xmlns:p14="http://schemas.microsoft.com/office/powerpoint/2010/main" val="1784907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95BCD8-4242-B27F-AA96-14A8ED2B99F7}"/>
              </a:ext>
            </a:extLst>
          </p:cNvPr>
          <p:cNvSpPr txBox="1"/>
          <p:nvPr/>
        </p:nvSpPr>
        <p:spPr>
          <a:xfrm>
            <a:off x="171432" y="400463"/>
            <a:ext cx="3549963" cy="584775"/>
          </a:xfrm>
          <a:prstGeom prst="rect">
            <a:avLst/>
          </a:prstGeom>
          <a:noFill/>
        </p:spPr>
        <p:txBody>
          <a:bodyPr wrap="square" rtlCol="0">
            <a:spAutoFit/>
          </a:bodyPr>
          <a:lstStyle/>
          <a:p>
            <a:r>
              <a:rPr lang="en-US" sz="3200" b="1" dirty="0"/>
              <a:t>LEARNINGS</a:t>
            </a:r>
          </a:p>
        </p:txBody>
      </p:sp>
      <p:sp>
        <p:nvSpPr>
          <p:cNvPr id="4" name="TextBox 3">
            <a:extLst>
              <a:ext uri="{FF2B5EF4-FFF2-40B4-BE49-F238E27FC236}">
                <a16:creationId xmlns:a16="http://schemas.microsoft.com/office/drawing/2014/main" id="{8C6A1925-82EB-9728-E015-FF4E8E4A1071}"/>
              </a:ext>
            </a:extLst>
          </p:cNvPr>
          <p:cNvSpPr txBox="1"/>
          <p:nvPr/>
        </p:nvSpPr>
        <p:spPr>
          <a:xfrm>
            <a:off x="528970" y="1025421"/>
            <a:ext cx="10667114" cy="385362"/>
          </a:xfrm>
          <a:prstGeom prst="rect">
            <a:avLst/>
          </a:prstGeom>
          <a:noFill/>
        </p:spPr>
        <p:txBody>
          <a:bodyPr wrap="square">
            <a:spAutoFit/>
          </a:bodyPr>
          <a:lstStyle/>
          <a:p>
            <a:pPr marL="0" marR="48260" algn="just">
              <a:lnSpc>
                <a:spcPct val="115000"/>
              </a:lnSpc>
              <a:spcBef>
                <a:spcPts val="250"/>
              </a:spcBef>
              <a:spcAft>
                <a:spcPts val="0"/>
              </a:spcAft>
            </a:pPr>
            <a:r>
              <a:rPr lang="en-US" sz="1800" dirty="0">
                <a:effectLst/>
                <a:latin typeface="Times New Roman" panose="02020603050405020304" pitchFamily="18" charset="0"/>
                <a:ea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2DECFEF-296C-AD10-4B0D-D2EFA5D103FA}"/>
              </a:ext>
            </a:extLst>
          </p:cNvPr>
          <p:cNvSpPr txBox="1"/>
          <p:nvPr/>
        </p:nvSpPr>
        <p:spPr>
          <a:xfrm>
            <a:off x="404036" y="1105786"/>
            <a:ext cx="10792047" cy="2125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D1D5DB"/>
                </a:solidFill>
                <a:effectLst/>
              </a:rPr>
              <a:t>Design for scalability to accommodate growing data volumes </a:t>
            </a:r>
            <a:r>
              <a:rPr lang="en-US" b="0" i="0" dirty="0">
                <a:solidFill>
                  <a:srgbClr val="ECECF1"/>
                </a:solidFill>
                <a:effectLst/>
              </a:rPr>
              <a:t>and developed solutions to address complexities in merging diverse datasets with varying formats.</a:t>
            </a:r>
            <a:endParaRPr lang="en-US" b="0" i="0" dirty="0">
              <a:solidFill>
                <a:srgbClr val="D1D5DB"/>
              </a:solidFill>
              <a:effectLst/>
            </a:endParaRPr>
          </a:p>
          <a:p>
            <a:pPr marL="285750" indent="-285750">
              <a:lnSpc>
                <a:spcPct val="150000"/>
              </a:lnSpc>
              <a:buFont typeface="Arial" panose="020B0604020202020204" pitchFamily="34" charset="0"/>
              <a:buChar char="•"/>
            </a:pPr>
            <a:r>
              <a:rPr lang="en-US" b="0" i="0" dirty="0">
                <a:solidFill>
                  <a:srgbClr val="D1D5DB"/>
                </a:solidFill>
                <a:effectLst/>
              </a:rPr>
              <a:t>Continuously monitor and optimize the warehouse for query performance and data retrieval.</a:t>
            </a:r>
          </a:p>
          <a:p>
            <a:pPr marL="285750" indent="-285750">
              <a:lnSpc>
                <a:spcPct val="150000"/>
              </a:lnSpc>
              <a:buFont typeface="Arial" panose="020B0604020202020204" pitchFamily="34" charset="0"/>
              <a:buChar char="•"/>
            </a:pPr>
            <a:r>
              <a:rPr lang="en-US" b="0" i="0" dirty="0">
                <a:solidFill>
                  <a:srgbClr val="D1D5DB"/>
                </a:solidFill>
                <a:effectLst/>
              </a:rPr>
              <a:t>Regularly revisit and refine data models and processes based on feedback and changing requirements.</a:t>
            </a:r>
          </a:p>
          <a:p>
            <a:pPr marL="285750" indent="-285750">
              <a:lnSpc>
                <a:spcPct val="150000"/>
              </a:lnSpc>
              <a:buFont typeface="Arial" panose="020B0604020202020204" pitchFamily="34" charset="0"/>
              <a:buChar char="•"/>
            </a:pPr>
            <a:r>
              <a:rPr lang="en-US" b="0" i="0" dirty="0">
                <a:solidFill>
                  <a:srgbClr val="D1D5DB"/>
                </a:solidFill>
                <a:effectLst/>
              </a:rPr>
              <a:t>Ensure data consistency and same granularity across sources to maintain integrity and reliability.</a:t>
            </a:r>
            <a:endParaRPr lang="en-US" dirty="0"/>
          </a:p>
        </p:txBody>
      </p:sp>
      <p:sp>
        <p:nvSpPr>
          <p:cNvPr id="7" name="TextBox 6">
            <a:extLst>
              <a:ext uri="{FF2B5EF4-FFF2-40B4-BE49-F238E27FC236}">
                <a16:creationId xmlns:a16="http://schemas.microsoft.com/office/drawing/2014/main" id="{51FEDB95-769E-15DE-EDDC-CE6757E31045}"/>
              </a:ext>
            </a:extLst>
          </p:cNvPr>
          <p:cNvSpPr txBox="1"/>
          <p:nvPr/>
        </p:nvSpPr>
        <p:spPr>
          <a:xfrm>
            <a:off x="146198" y="3995678"/>
            <a:ext cx="11432658" cy="28623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D1D5DB"/>
                </a:solidFill>
                <a:effectLst/>
              </a:rPr>
              <a:t>Explore geospatial analytics to understand taxi movement patterns concerning demographics, weather conditions, and public transportation availability. This could uncover valuable insights about where and when taxis are most in demand.</a:t>
            </a:r>
          </a:p>
          <a:p>
            <a:pPr marL="285750" indent="-285750">
              <a:lnSpc>
                <a:spcPct val="150000"/>
              </a:lnSpc>
              <a:buFont typeface="Arial" panose="020B0604020202020204" pitchFamily="34" charset="0"/>
              <a:buChar char="•"/>
            </a:pPr>
            <a:r>
              <a:rPr lang="en-US" dirty="0">
                <a:solidFill>
                  <a:srgbClr val="D1D5DB"/>
                </a:solidFill>
              </a:rPr>
              <a:t>Explore avenues for even deeper integration of additional relevant datasets. Consider incorporating socioeconomic data, traffic patterns, or events happening in the city to provide a more comprehensive understanding of taxi usage and its correlation with various factors.</a:t>
            </a:r>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F4F3914-F23B-F73D-80EE-838B61FDF163}"/>
              </a:ext>
            </a:extLst>
          </p:cNvPr>
          <p:cNvSpPr txBox="1"/>
          <p:nvPr/>
        </p:nvSpPr>
        <p:spPr>
          <a:xfrm>
            <a:off x="0" y="3429000"/>
            <a:ext cx="6698512" cy="584775"/>
          </a:xfrm>
          <a:prstGeom prst="rect">
            <a:avLst/>
          </a:prstGeom>
          <a:noFill/>
        </p:spPr>
        <p:txBody>
          <a:bodyPr wrap="square" rtlCol="0">
            <a:spAutoFit/>
          </a:bodyPr>
          <a:lstStyle/>
          <a:p>
            <a:r>
              <a:rPr lang="en-US" sz="3200" b="1" dirty="0"/>
              <a:t>FUTURE RECOMMENDATIONS</a:t>
            </a:r>
          </a:p>
        </p:txBody>
      </p:sp>
    </p:spTree>
    <p:extLst>
      <p:ext uri="{BB962C8B-B14F-4D97-AF65-F5344CB8AC3E}">
        <p14:creationId xmlns:p14="http://schemas.microsoft.com/office/powerpoint/2010/main" val="1655061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on clear background">
            <a:extLst>
              <a:ext uri="{FF2B5EF4-FFF2-40B4-BE49-F238E27FC236}">
                <a16:creationId xmlns:a16="http://schemas.microsoft.com/office/drawing/2014/main" id="{F882D2E2-F628-7CC7-CDD3-B43CD2FEFE68}"/>
              </a:ext>
            </a:extLst>
          </p:cNvPr>
          <p:cNvPicPr>
            <a:picLocks noChangeAspect="1"/>
          </p:cNvPicPr>
          <p:nvPr/>
        </p:nvPicPr>
        <p:blipFill rotWithShape="1">
          <a:blip r:embed="rId2">
            <a:alphaModFix/>
          </a:blip>
          <a:srcRect b="15750"/>
          <a:stretch/>
        </p:blipFill>
        <p:spPr>
          <a:xfrm>
            <a:off x="20" y="1571"/>
            <a:ext cx="12191980" cy="6856429"/>
          </a:xfrm>
          <a:prstGeom prst="rect">
            <a:avLst/>
          </a:prstGeom>
        </p:spPr>
      </p:pic>
      <p:sp useBgFill="1">
        <p:nvSpPr>
          <p:cNvPr id="22" name="Oval 21">
            <a:extLst>
              <a:ext uri="{FF2B5EF4-FFF2-40B4-BE49-F238E27FC236}">
                <a16:creationId xmlns:a16="http://schemas.microsoft.com/office/drawing/2014/main" id="{5E46B165-E118-452A-83D6-DE891373E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3652" y="1260628"/>
            <a:ext cx="4336744" cy="43367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F9B3827-34E1-3711-F1C6-5B763C18DF9F}"/>
              </a:ext>
            </a:extLst>
          </p:cNvPr>
          <p:cNvSpPr txBox="1"/>
          <p:nvPr/>
        </p:nvSpPr>
        <p:spPr>
          <a:xfrm>
            <a:off x="1749521" y="2490543"/>
            <a:ext cx="3425005" cy="1640670"/>
          </a:xfrm>
          <a:prstGeom prst="rect">
            <a:avLst/>
          </a:prstGeom>
        </p:spPr>
        <p:txBody>
          <a:bodyPr vert="horz" lIns="91440" tIns="45720" rIns="91440" bIns="45720" rtlCol="0" anchor="b">
            <a:normAutofit/>
          </a:bodyPr>
          <a:lstStyle/>
          <a:p>
            <a:pPr algn="ctr">
              <a:lnSpc>
                <a:spcPct val="120000"/>
              </a:lnSpc>
              <a:spcBef>
                <a:spcPct val="0"/>
              </a:spcBef>
              <a:spcAft>
                <a:spcPts val="600"/>
              </a:spcAft>
            </a:pPr>
            <a:r>
              <a:rPr lang="en-US" sz="2400" b="1" cap="all" spc="600" dirty="0">
                <a:latin typeface="+mj-lt"/>
                <a:ea typeface="+mj-ea"/>
                <a:cs typeface="+mj-cs"/>
              </a:rPr>
              <a:t>THANK YOU !!</a:t>
            </a:r>
          </a:p>
          <a:p>
            <a:pPr algn="ctr">
              <a:lnSpc>
                <a:spcPct val="120000"/>
              </a:lnSpc>
              <a:spcBef>
                <a:spcPct val="0"/>
              </a:spcBef>
              <a:spcAft>
                <a:spcPts val="600"/>
              </a:spcAft>
            </a:pPr>
            <a:r>
              <a:rPr lang="en-US" sz="2400" b="1" cap="all" spc="600" dirty="0">
                <a:latin typeface="+mj-lt"/>
                <a:ea typeface="+mj-ea"/>
                <a:cs typeface="+mj-cs"/>
              </a:rPr>
              <a:t>&amp; </a:t>
            </a:r>
          </a:p>
          <a:p>
            <a:pPr algn="ctr">
              <a:lnSpc>
                <a:spcPct val="120000"/>
              </a:lnSpc>
              <a:spcBef>
                <a:spcPct val="0"/>
              </a:spcBef>
              <a:spcAft>
                <a:spcPts val="600"/>
              </a:spcAft>
            </a:pPr>
            <a:r>
              <a:rPr lang="en-US" sz="2400" b="1" cap="all" spc="600" dirty="0">
                <a:latin typeface="+mj-lt"/>
                <a:ea typeface="+mj-ea"/>
                <a:cs typeface="+mj-cs"/>
              </a:rPr>
              <a:t>QUESTIONS??</a:t>
            </a:r>
          </a:p>
        </p:txBody>
      </p:sp>
    </p:spTree>
    <p:extLst>
      <p:ext uri="{BB962C8B-B14F-4D97-AF65-F5344CB8AC3E}">
        <p14:creationId xmlns:p14="http://schemas.microsoft.com/office/powerpoint/2010/main" val="425175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CFB6C-5D78-994F-FE6B-97642A8FDA07}"/>
              </a:ext>
            </a:extLst>
          </p:cNvPr>
          <p:cNvSpPr txBox="1"/>
          <p:nvPr/>
        </p:nvSpPr>
        <p:spPr>
          <a:xfrm>
            <a:off x="3469710" y="175364"/>
            <a:ext cx="5448822" cy="584775"/>
          </a:xfrm>
          <a:prstGeom prst="rect">
            <a:avLst/>
          </a:prstGeom>
          <a:noFill/>
        </p:spPr>
        <p:txBody>
          <a:bodyPr wrap="square" rtlCol="0">
            <a:spAutoFit/>
          </a:bodyPr>
          <a:lstStyle/>
          <a:p>
            <a:pPr algn="ctr"/>
            <a:r>
              <a:rPr lang="en-US" sz="3200" b="1" dirty="0"/>
              <a:t>BUSINESS PROBLEM</a:t>
            </a:r>
          </a:p>
        </p:txBody>
      </p:sp>
      <p:sp>
        <p:nvSpPr>
          <p:cNvPr id="6" name="TextBox 5">
            <a:extLst>
              <a:ext uri="{FF2B5EF4-FFF2-40B4-BE49-F238E27FC236}">
                <a16:creationId xmlns:a16="http://schemas.microsoft.com/office/drawing/2014/main" id="{72B68645-31E8-97CA-A939-C1F92F9F7224}"/>
              </a:ext>
            </a:extLst>
          </p:cNvPr>
          <p:cNvSpPr txBox="1"/>
          <p:nvPr/>
        </p:nvSpPr>
        <p:spPr>
          <a:xfrm>
            <a:off x="280987" y="1048237"/>
            <a:ext cx="11368218" cy="1290546"/>
          </a:xfrm>
          <a:prstGeom prst="rect">
            <a:avLst/>
          </a:prstGeom>
          <a:noFill/>
        </p:spPr>
        <p:txBody>
          <a:bodyPr wrap="square">
            <a:spAutoFit/>
          </a:bodyPr>
          <a:lstStyle/>
          <a:p>
            <a:pPr>
              <a:lnSpc>
                <a:spcPct val="150000"/>
              </a:lnSpc>
            </a:pPr>
            <a:r>
              <a:rPr lang="en-US" dirty="0"/>
              <a:t>Understanding various patterns in NYC taxis is crucial for optimizing transportation services and meeting the diverse needs of the city's populace. It allows in ensuring taxis are available when and where they are most needed, identifying which locations have tipping possibility </a:t>
            </a:r>
          </a:p>
        </p:txBody>
      </p:sp>
      <p:pic>
        <p:nvPicPr>
          <p:cNvPr id="1026" name="Picture 2">
            <a:extLst>
              <a:ext uri="{FF2B5EF4-FFF2-40B4-BE49-F238E27FC236}">
                <a16:creationId xmlns:a16="http://schemas.microsoft.com/office/drawing/2014/main" id="{43A2D548-C55A-DB44-76FF-FB8CC1441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238" y="2491999"/>
            <a:ext cx="2527300" cy="18740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ecast: Google™ Weather – Get this Extension for Firefox (en-GB)">
            <a:extLst>
              <a:ext uri="{FF2B5EF4-FFF2-40B4-BE49-F238E27FC236}">
                <a16:creationId xmlns:a16="http://schemas.microsoft.com/office/drawing/2014/main" id="{17E06899-D7AB-8679-2E9C-74DB851A67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4047" y="2839172"/>
            <a:ext cx="2527300" cy="16082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st of tallest buildings in Los Angeles - Wikipedia">
            <a:extLst>
              <a:ext uri="{FF2B5EF4-FFF2-40B4-BE49-F238E27FC236}">
                <a16:creationId xmlns:a16="http://schemas.microsoft.com/office/drawing/2014/main" id="{469E6916-A80F-B852-E489-69300711A0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2847" y="2338783"/>
            <a:ext cx="2020756" cy="26404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eople Clipart Images – Browse 591,583 Stock Photos, Vectors, and Video |  Adobe Stock">
            <a:extLst>
              <a:ext uri="{FF2B5EF4-FFF2-40B4-BE49-F238E27FC236}">
                <a16:creationId xmlns:a16="http://schemas.microsoft.com/office/drawing/2014/main" id="{1DBE0197-0AAC-2722-D2A0-B8DA19CEFB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4887" y="4872761"/>
            <a:ext cx="2082226" cy="187400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F50DF8A-AD17-82F7-6985-6A743C3BEFB8}"/>
              </a:ext>
            </a:extLst>
          </p:cNvPr>
          <p:cNvCxnSpPr>
            <a:stCxn id="1028" idx="3"/>
          </p:cNvCxnSpPr>
          <p:nvPr/>
        </p:nvCxnSpPr>
        <p:spPr>
          <a:xfrm>
            <a:off x="3921347" y="3643313"/>
            <a:ext cx="841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546DA22-6755-C090-B678-9B3CB7506E0B}"/>
              </a:ext>
            </a:extLst>
          </p:cNvPr>
          <p:cNvCxnSpPr>
            <a:stCxn id="1032" idx="1"/>
          </p:cNvCxnSpPr>
          <p:nvPr/>
        </p:nvCxnSpPr>
        <p:spPr>
          <a:xfrm flipH="1" flipV="1">
            <a:off x="7137113" y="3659010"/>
            <a:ext cx="112573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E64F56B-08A7-8961-EC94-A100932009ED}"/>
              </a:ext>
            </a:extLst>
          </p:cNvPr>
          <p:cNvCxnSpPr/>
          <p:nvPr/>
        </p:nvCxnSpPr>
        <p:spPr>
          <a:xfrm flipV="1">
            <a:off x="6096000" y="4214813"/>
            <a:ext cx="0" cy="542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870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210C6E-B06C-BD53-C46F-05681CC04D87}"/>
              </a:ext>
            </a:extLst>
          </p:cNvPr>
          <p:cNvSpPr txBox="1"/>
          <p:nvPr/>
        </p:nvSpPr>
        <p:spPr>
          <a:xfrm>
            <a:off x="3526075" y="140622"/>
            <a:ext cx="4597051" cy="584775"/>
          </a:xfrm>
          <a:prstGeom prst="rect">
            <a:avLst/>
          </a:prstGeom>
          <a:noFill/>
        </p:spPr>
        <p:txBody>
          <a:bodyPr wrap="square" rtlCol="0">
            <a:spAutoFit/>
          </a:bodyPr>
          <a:lstStyle/>
          <a:p>
            <a:pPr algn="ctr"/>
            <a:r>
              <a:rPr lang="en-US" sz="3200" b="1" dirty="0"/>
              <a:t>DATA COLLECTION</a:t>
            </a:r>
          </a:p>
        </p:txBody>
      </p:sp>
      <p:sp>
        <p:nvSpPr>
          <p:cNvPr id="3" name="TextBox 2">
            <a:extLst>
              <a:ext uri="{FF2B5EF4-FFF2-40B4-BE49-F238E27FC236}">
                <a16:creationId xmlns:a16="http://schemas.microsoft.com/office/drawing/2014/main" id="{58E2BAFE-60DA-CDF1-6CC0-3525E625D114}"/>
              </a:ext>
            </a:extLst>
          </p:cNvPr>
          <p:cNvSpPr txBox="1"/>
          <p:nvPr/>
        </p:nvSpPr>
        <p:spPr>
          <a:xfrm>
            <a:off x="350729" y="1161109"/>
            <a:ext cx="8267178" cy="369332"/>
          </a:xfrm>
          <a:prstGeom prst="rect">
            <a:avLst/>
          </a:prstGeom>
          <a:noFill/>
        </p:spPr>
        <p:txBody>
          <a:bodyPr wrap="square" rtlCol="0">
            <a:spAutoFit/>
          </a:bodyPr>
          <a:lstStyle/>
          <a:p>
            <a:r>
              <a:rPr lang="en-US" dirty="0"/>
              <a:t>TAXI DATA – NYC Taxi &amp; Limousine Commission </a:t>
            </a:r>
          </a:p>
        </p:txBody>
      </p:sp>
      <p:pic>
        <p:nvPicPr>
          <p:cNvPr id="5" name="Picture 4">
            <a:extLst>
              <a:ext uri="{FF2B5EF4-FFF2-40B4-BE49-F238E27FC236}">
                <a16:creationId xmlns:a16="http://schemas.microsoft.com/office/drawing/2014/main" id="{4D6C3D1E-8FBF-99B2-B384-F14DAA8AE9E7}"/>
              </a:ext>
            </a:extLst>
          </p:cNvPr>
          <p:cNvPicPr>
            <a:picLocks noChangeAspect="1"/>
          </p:cNvPicPr>
          <p:nvPr/>
        </p:nvPicPr>
        <p:blipFill>
          <a:blip r:embed="rId2"/>
          <a:stretch>
            <a:fillRect/>
          </a:stretch>
        </p:blipFill>
        <p:spPr>
          <a:xfrm>
            <a:off x="6451491" y="948896"/>
            <a:ext cx="2540000" cy="1066800"/>
          </a:xfrm>
          <a:prstGeom prst="rect">
            <a:avLst/>
          </a:prstGeom>
          <a:solidFill>
            <a:schemeClr val="tx1"/>
          </a:solidFill>
        </p:spPr>
      </p:pic>
      <p:sp>
        <p:nvSpPr>
          <p:cNvPr id="7" name="TextBox 6">
            <a:extLst>
              <a:ext uri="{FF2B5EF4-FFF2-40B4-BE49-F238E27FC236}">
                <a16:creationId xmlns:a16="http://schemas.microsoft.com/office/drawing/2014/main" id="{17ABFCFC-6EA3-8479-7529-07566A7BBD37}"/>
              </a:ext>
            </a:extLst>
          </p:cNvPr>
          <p:cNvSpPr txBox="1"/>
          <p:nvPr/>
        </p:nvSpPr>
        <p:spPr>
          <a:xfrm>
            <a:off x="350729" y="1571927"/>
            <a:ext cx="6100762" cy="369332"/>
          </a:xfrm>
          <a:prstGeom prst="rect">
            <a:avLst/>
          </a:prstGeom>
          <a:noFill/>
        </p:spPr>
        <p:txBody>
          <a:bodyPr wrap="square">
            <a:spAutoFit/>
          </a:bodyPr>
          <a:lstStyle/>
          <a:p>
            <a:r>
              <a:rPr lang="en-US" dirty="0">
                <a:hlinkClick r:id="rId3"/>
              </a:rPr>
              <a:t>TLC Trip Record Data - TLC (nyc.gov)</a:t>
            </a:r>
            <a:endParaRPr lang="en-US" dirty="0"/>
          </a:p>
        </p:txBody>
      </p:sp>
      <p:sp>
        <p:nvSpPr>
          <p:cNvPr id="8" name="TextBox 7">
            <a:extLst>
              <a:ext uri="{FF2B5EF4-FFF2-40B4-BE49-F238E27FC236}">
                <a16:creationId xmlns:a16="http://schemas.microsoft.com/office/drawing/2014/main" id="{7A41CB1F-D73D-1DBB-45F0-F7B182260E24}"/>
              </a:ext>
            </a:extLst>
          </p:cNvPr>
          <p:cNvSpPr txBox="1"/>
          <p:nvPr/>
        </p:nvSpPr>
        <p:spPr>
          <a:xfrm>
            <a:off x="350729" y="2404997"/>
            <a:ext cx="4960307" cy="369332"/>
          </a:xfrm>
          <a:prstGeom prst="rect">
            <a:avLst/>
          </a:prstGeom>
          <a:noFill/>
        </p:spPr>
        <p:txBody>
          <a:bodyPr wrap="square" rtlCol="0">
            <a:spAutoFit/>
          </a:bodyPr>
          <a:lstStyle/>
          <a:p>
            <a:r>
              <a:rPr lang="en-US" dirty="0"/>
              <a:t>Demographics &amp; Transportation  Information</a:t>
            </a:r>
          </a:p>
        </p:txBody>
      </p:sp>
      <p:sp>
        <p:nvSpPr>
          <p:cNvPr id="10" name="TextBox 9">
            <a:extLst>
              <a:ext uri="{FF2B5EF4-FFF2-40B4-BE49-F238E27FC236}">
                <a16:creationId xmlns:a16="http://schemas.microsoft.com/office/drawing/2014/main" id="{8638DC06-864E-872B-68F4-AAEF8D831665}"/>
              </a:ext>
            </a:extLst>
          </p:cNvPr>
          <p:cNvSpPr txBox="1"/>
          <p:nvPr/>
        </p:nvSpPr>
        <p:spPr>
          <a:xfrm>
            <a:off x="351317" y="2868735"/>
            <a:ext cx="6100174" cy="369332"/>
          </a:xfrm>
          <a:prstGeom prst="rect">
            <a:avLst/>
          </a:prstGeom>
          <a:noFill/>
        </p:spPr>
        <p:txBody>
          <a:bodyPr wrap="square">
            <a:spAutoFit/>
          </a:bodyPr>
          <a:lstStyle/>
          <a:p>
            <a:r>
              <a:rPr lang="en-US" dirty="0">
                <a:hlinkClick r:id="rId4"/>
              </a:rPr>
              <a:t>Census Bureau Data</a:t>
            </a:r>
            <a:endParaRPr lang="en-US" dirty="0"/>
          </a:p>
        </p:txBody>
      </p:sp>
      <p:pic>
        <p:nvPicPr>
          <p:cNvPr id="12" name="Picture 11">
            <a:extLst>
              <a:ext uri="{FF2B5EF4-FFF2-40B4-BE49-F238E27FC236}">
                <a16:creationId xmlns:a16="http://schemas.microsoft.com/office/drawing/2014/main" id="{7CAAAD61-A108-190D-B19E-F91377C9ABF7}"/>
              </a:ext>
            </a:extLst>
          </p:cNvPr>
          <p:cNvPicPr>
            <a:picLocks noChangeAspect="1"/>
          </p:cNvPicPr>
          <p:nvPr/>
        </p:nvPicPr>
        <p:blipFill>
          <a:blip r:embed="rId5"/>
          <a:stretch>
            <a:fillRect/>
          </a:stretch>
        </p:blipFill>
        <p:spPr>
          <a:xfrm>
            <a:off x="6451491" y="2451408"/>
            <a:ext cx="2547611" cy="985076"/>
          </a:xfrm>
          <a:prstGeom prst="rect">
            <a:avLst/>
          </a:prstGeom>
          <a:solidFill>
            <a:schemeClr val="tx1"/>
          </a:solidFill>
        </p:spPr>
      </p:pic>
      <p:sp>
        <p:nvSpPr>
          <p:cNvPr id="13" name="TextBox 12">
            <a:extLst>
              <a:ext uri="{FF2B5EF4-FFF2-40B4-BE49-F238E27FC236}">
                <a16:creationId xmlns:a16="http://schemas.microsoft.com/office/drawing/2014/main" id="{A5CDAE02-19CC-7627-B35B-C143211893EE}"/>
              </a:ext>
            </a:extLst>
          </p:cNvPr>
          <p:cNvSpPr txBox="1"/>
          <p:nvPr/>
        </p:nvSpPr>
        <p:spPr>
          <a:xfrm>
            <a:off x="369516" y="3655394"/>
            <a:ext cx="3920647" cy="369332"/>
          </a:xfrm>
          <a:prstGeom prst="rect">
            <a:avLst/>
          </a:prstGeom>
          <a:noFill/>
        </p:spPr>
        <p:txBody>
          <a:bodyPr wrap="square" rtlCol="0">
            <a:spAutoFit/>
          </a:bodyPr>
          <a:lstStyle/>
          <a:p>
            <a:r>
              <a:rPr lang="en-US" dirty="0"/>
              <a:t>Weather Information</a:t>
            </a:r>
          </a:p>
        </p:txBody>
      </p:sp>
      <p:sp>
        <p:nvSpPr>
          <p:cNvPr id="15" name="TextBox 14">
            <a:extLst>
              <a:ext uri="{FF2B5EF4-FFF2-40B4-BE49-F238E27FC236}">
                <a16:creationId xmlns:a16="http://schemas.microsoft.com/office/drawing/2014/main" id="{086B177E-3A2C-076B-B2AC-7A8D8467C628}"/>
              </a:ext>
            </a:extLst>
          </p:cNvPr>
          <p:cNvSpPr txBox="1"/>
          <p:nvPr/>
        </p:nvSpPr>
        <p:spPr>
          <a:xfrm>
            <a:off x="369516" y="4130082"/>
            <a:ext cx="6100174" cy="369332"/>
          </a:xfrm>
          <a:prstGeom prst="rect">
            <a:avLst/>
          </a:prstGeom>
          <a:noFill/>
        </p:spPr>
        <p:txBody>
          <a:bodyPr wrap="square">
            <a:spAutoFit/>
          </a:bodyPr>
          <a:lstStyle/>
          <a:p>
            <a:r>
              <a:rPr lang="az-Cyrl-AZ" dirty="0">
                <a:hlinkClick r:id="rId6"/>
              </a:rPr>
              <a:t>С</a:t>
            </a:r>
            <a:r>
              <a:rPr lang="en-US" dirty="0">
                <a:hlinkClick r:id="rId6"/>
              </a:rPr>
              <a:t>urrent weather and forecast - OpenWeatherMap</a:t>
            </a:r>
            <a:endParaRPr lang="en-US" dirty="0"/>
          </a:p>
        </p:txBody>
      </p:sp>
      <p:pic>
        <p:nvPicPr>
          <p:cNvPr id="16" name="Picture 15">
            <a:extLst>
              <a:ext uri="{FF2B5EF4-FFF2-40B4-BE49-F238E27FC236}">
                <a16:creationId xmlns:a16="http://schemas.microsoft.com/office/drawing/2014/main" id="{4654971A-893E-1BF7-3D9B-AF982E2A8705}"/>
              </a:ext>
            </a:extLst>
          </p:cNvPr>
          <p:cNvPicPr>
            <a:picLocks noChangeAspect="1"/>
          </p:cNvPicPr>
          <p:nvPr/>
        </p:nvPicPr>
        <p:blipFill>
          <a:blip r:embed="rId7"/>
          <a:stretch>
            <a:fillRect/>
          </a:stretch>
        </p:blipFill>
        <p:spPr>
          <a:xfrm>
            <a:off x="6451491" y="3840060"/>
            <a:ext cx="2730500" cy="1168400"/>
          </a:xfrm>
          <a:prstGeom prst="rect">
            <a:avLst/>
          </a:prstGeom>
        </p:spPr>
      </p:pic>
      <p:sp>
        <p:nvSpPr>
          <p:cNvPr id="17" name="TextBox 16">
            <a:extLst>
              <a:ext uri="{FF2B5EF4-FFF2-40B4-BE49-F238E27FC236}">
                <a16:creationId xmlns:a16="http://schemas.microsoft.com/office/drawing/2014/main" id="{2D4EAAFF-348D-E44E-200D-A0126478091E}"/>
              </a:ext>
            </a:extLst>
          </p:cNvPr>
          <p:cNvSpPr txBox="1"/>
          <p:nvPr/>
        </p:nvSpPr>
        <p:spPr>
          <a:xfrm>
            <a:off x="350729" y="5101407"/>
            <a:ext cx="3156559" cy="369332"/>
          </a:xfrm>
          <a:prstGeom prst="rect">
            <a:avLst/>
          </a:prstGeom>
          <a:noFill/>
        </p:spPr>
        <p:txBody>
          <a:bodyPr wrap="square" rtlCol="0">
            <a:spAutoFit/>
          </a:bodyPr>
          <a:lstStyle/>
          <a:p>
            <a:r>
              <a:rPr lang="en-US" dirty="0"/>
              <a:t>Business Operations in NYC</a:t>
            </a:r>
          </a:p>
        </p:txBody>
      </p:sp>
      <p:sp>
        <p:nvSpPr>
          <p:cNvPr id="19" name="TextBox 18">
            <a:extLst>
              <a:ext uri="{FF2B5EF4-FFF2-40B4-BE49-F238E27FC236}">
                <a16:creationId xmlns:a16="http://schemas.microsoft.com/office/drawing/2014/main" id="{CB16C805-2D1F-BDB2-134D-2E3F2EC98E3D}"/>
              </a:ext>
            </a:extLst>
          </p:cNvPr>
          <p:cNvSpPr txBox="1"/>
          <p:nvPr/>
        </p:nvSpPr>
        <p:spPr>
          <a:xfrm>
            <a:off x="369516" y="5576095"/>
            <a:ext cx="4741103" cy="646331"/>
          </a:xfrm>
          <a:prstGeom prst="rect">
            <a:avLst/>
          </a:prstGeom>
          <a:noFill/>
        </p:spPr>
        <p:txBody>
          <a:bodyPr wrap="square">
            <a:spAutoFit/>
          </a:bodyPr>
          <a:lstStyle/>
          <a:p>
            <a:r>
              <a:rPr lang="en-US" dirty="0">
                <a:hlinkClick r:id="rId8"/>
              </a:rPr>
              <a:t>Legally Operating Businesses | NYC Open Data (cityofnewyork.us)</a:t>
            </a:r>
            <a:endParaRPr lang="en-US" dirty="0"/>
          </a:p>
        </p:txBody>
      </p:sp>
      <p:pic>
        <p:nvPicPr>
          <p:cNvPr id="20" name="Picture 19">
            <a:extLst>
              <a:ext uri="{FF2B5EF4-FFF2-40B4-BE49-F238E27FC236}">
                <a16:creationId xmlns:a16="http://schemas.microsoft.com/office/drawing/2014/main" id="{115C3445-307D-9F1E-F3D2-842221B89112}"/>
              </a:ext>
            </a:extLst>
          </p:cNvPr>
          <p:cNvPicPr>
            <a:picLocks noChangeAspect="1"/>
          </p:cNvPicPr>
          <p:nvPr/>
        </p:nvPicPr>
        <p:blipFill>
          <a:blip r:embed="rId9"/>
          <a:stretch>
            <a:fillRect/>
          </a:stretch>
        </p:blipFill>
        <p:spPr>
          <a:xfrm>
            <a:off x="6315203" y="5031561"/>
            <a:ext cx="3797300" cy="1447800"/>
          </a:xfrm>
          <a:prstGeom prst="rect">
            <a:avLst/>
          </a:prstGeom>
        </p:spPr>
      </p:pic>
    </p:spTree>
    <p:extLst>
      <p:ext uri="{BB962C8B-B14F-4D97-AF65-F5344CB8AC3E}">
        <p14:creationId xmlns:p14="http://schemas.microsoft.com/office/powerpoint/2010/main" val="2374738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7B8867-DE15-2031-28F2-B0ECE71EFF48}"/>
              </a:ext>
            </a:extLst>
          </p:cNvPr>
          <p:cNvSpPr txBox="1"/>
          <p:nvPr/>
        </p:nvSpPr>
        <p:spPr>
          <a:xfrm>
            <a:off x="2329841" y="140622"/>
            <a:ext cx="7828767" cy="584775"/>
          </a:xfrm>
          <a:prstGeom prst="rect">
            <a:avLst/>
          </a:prstGeom>
          <a:noFill/>
        </p:spPr>
        <p:txBody>
          <a:bodyPr wrap="square" rtlCol="0">
            <a:spAutoFit/>
          </a:bodyPr>
          <a:lstStyle/>
          <a:p>
            <a:pPr algn="ctr"/>
            <a:r>
              <a:rPr lang="en-US" sz="3200" b="1" dirty="0"/>
              <a:t>DATA WAREHOUSING</a:t>
            </a:r>
          </a:p>
        </p:txBody>
      </p:sp>
      <p:pic>
        <p:nvPicPr>
          <p:cNvPr id="4" name="Picture 3">
            <a:extLst>
              <a:ext uri="{FF2B5EF4-FFF2-40B4-BE49-F238E27FC236}">
                <a16:creationId xmlns:a16="http://schemas.microsoft.com/office/drawing/2014/main" id="{3DDCB0A3-E365-7115-854F-A456892BACCD}"/>
              </a:ext>
            </a:extLst>
          </p:cNvPr>
          <p:cNvPicPr>
            <a:picLocks noChangeAspect="1"/>
          </p:cNvPicPr>
          <p:nvPr/>
        </p:nvPicPr>
        <p:blipFill rotWithShape="1">
          <a:blip r:embed="rId2"/>
          <a:srcRect l="18627" t="20999" r="13657" b="4583"/>
          <a:stretch/>
        </p:blipFill>
        <p:spPr>
          <a:xfrm>
            <a:off x="1948333" y="840092"/>
            <a:ext cx="8556634" cy="5877286"/>
          </a:xfrm>
          <a:prstGeom prst="rect">
            <a:avLst/>
          </a:prstGeom>
        </p:spPr>
      </p:pic>
    </p:spTree>
    <p:extLst>
      <p:ext uri="{BB962C8B-B14F-4D97-AF65-F5344CB8AC3E}">
        <p14:creationId xmlns:p14="http://schemas.microsoft.com/office/powerpoint/2010/main" val="3049656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518E14-6AFE-CFD3-BC6E-62073B5D74B9}"/>
              </a:ext>
            </a:extLst>
          </p:cNvPr>
          <p:cNvSpPr txBox="1"/>
          <p:nvPr/>
        </p:nvSpPr>
        <p:spPr>
          <a:xfrm>
            <a:off x="2329841" y="140622"/>
            <a:ext cx="7828767" cy="584775"/>
          </a:xfrm>
          <a:prstGeom prst="rect">
            <a:avLst/>
          </a:prstGeom>
          <a:noFill/>
        </p:spPr>
        <p:txBody>
          <a:bodyPr wrap="square" rtlCol="0">
            <a:spAutoFit/>
          </a:bodyPr>
          <a:lstStyle/>
          <a:p>
            <a:pPr algn="ctr"/>
            <a:r>
              <a:rPr lang="en-US" sz="3200" b="1" dirty="0"/>
              <a:t>DATA VISUALIZATION</a:t>
            </a:r>
          </a:p>
        </p:txBody>
      </p:sp>
      <p:sp>
        <p:nvSpPr>
          <p:cNvPr id="5" name="TextBox 4">
            <a:extLst>
              <a:ext uri="{FF2B5EF4-FFF2-40B4-BE49-F238E27FC236}">
                <a16:creationId xmlns:a16="http://schemas.microsoft.com/office/drawing/2014/main" id="{46C6A89D-E541-69FB-A88D-EA272B9E7711}"/>
              </a:ext>
            </a:extLst>
          </p:cNvPr>
          <p:cNvSpPr txBox="1"/>
          <p:nvPr/>
        </p:nvSpPr>
        <p:spPr>
          <a:xfrm>
            <a:off x="8167662" y="862844"/>
            <a:ext cx="3687640" cy="5078313"/>
          </a:xfrm>
          <a:prstGeom prst="rect">
            <a:avLst/>
          </a:prstGeom>
          <a:noFill/>
        </p:spPr>
        <p:txBody>
          <a:bodyPr wrap="square">
            <a:spAutoFit/>
          </a:bodyPr>
          <a:lstStyle/>
          <a:p>
            <a:pPr marL="285750" indent="-285750">
              <a:buFont typeface="Arial" panose="020B0604020202020204" pitchFamily="34" charset="0"/>
              <a:buChar char="•"/>
            </a:pPr>
            <a:r>
              <a:rPr lang="en-US" dirty="0"/>
              <a:t>This dashboard presents a clear view of the prime locations where taxi pickups and drop-offs predominantly occur. </a:t>
            </a:r>
          </a:p>
          <a:p>
            <a:endParaRPr lang="en-US" dirty="0"/>
          </a:p>
          <a:p>
            <a:pPr marL="285750" indent="-285750">
              <a:buFont typeface="Arial" panose="020B0604020202020204" pitchFamily="34" charset="0"/>
              <a:buChar char="•"/>
            </a:pPr>
            <a:r>
              <a:rPr lang="en-US" dirty="0"/>
              <a:t>By prioritizing these key zones, taxi owners can strategically position their fleet to maximize the influx of requests.</a:t>
            </a:r>
          </a:p>
          <a:p>
            <a:endParaRPr lang="en-US" dirty="0"/>
          </a:p>
          <a:p>
            <a:pPr marL="285750" indent="-285750">
              <a:buFont typeface="Arial" panose="020B0604020202020204" pitchFamily="34" charset="0"/>
              <a:buChar char="•"/>
            </a:pPr>
            <a:r>
              <a:rPr lang="en-US" dirty="0"/>
              <a:t> Concentrating efforts on these high-traffic areas holds the potential to significantly increase taxi demand and optimize operational efficiency, ensuring a more responsive and lucrative service within the most sought-after areas. </a:t>
            </a:r>
          </a:p>
        </p:txBody>
      </p:sp>
      <p:pic>
        <p:nvPicPr>
          <p:cNvPr id="3" name="Picture 2">
            <a:extLst>
              <a:ext uri="{FF2B5EF4-FFF2-40B4-BE49-F238E27FC236}">
                <a16:creationId xmlns:a16="http://schemas.microsoft.com/office/drawing/2014/main" id="{EDB0160E-6AD3-2AE5-93AC-71321EB56F57}"/>
              </a:ext>
            </a:extLst>
          </p:cNvPr>
          <p:cNvPicPr>
            <a:picLocks noChangeAspect="1"/>
          </p:cNvPicPr>
          <p:nvPr/>
        </p:nvPicPr>
        <p:blipFill>
          <a:blip r:embed="rId2"/>
          <a:stretch>
            <a:fillRect/>
          </a:stretch>
        </p:blipFill>
        <p:spPr>
          <a:xfrm>
            <a:off x="202655" y="1254642"/>
            <a:ext cx="7906443" cy="4223119"/>
          </a:xfrm>
          <a:prstGeom prst="rect">
            <a:avLst/>
          </a:prstGeom>
        </p:spPr>
      </p:pic>
    </p:spTree>
    <p:extLst>
      <p:ext uri="{BB962C8B-B14F-4D97-AF65-F5344CB8AC3E}">
        <p14:creationId xmlns:p14="http://schemas.microsoft.com/office/powerpoint/2010/main" val="2211732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518E14-6AFE-CFD3-BC6E-62073B5D74B9}"/>
              </a:ext>
            </a:extLst>
          </p:cNvPr>
          <p:cNvSpPr txBox="1"/>
          <p:nvPr/>
        </p:nvSpPr>
        <p:spPr>
          <a:xfrm>
            <a:off x="2329841" y="140622"/>
            <a:ext cx="7828767" cy="584775"/>
          </a:xfrm>
          <a:prstGeom prst="rect">
            <a:avLst/>
          </a:prstGeom>
          <a:noFill/>
        </p:spPr>
        <p:txBody>
          <a:bodyPr wrap="square" rtlCol="0">
            <a:spAutoFit/>
          </a:bodyPr>
          <a:lstStyle/>
          <a:p>
            <a:pPr algn="ctr"/>
            <a:r>
              <a:rPr lang="en-US" sz="3200" b="1" dirty="0"/>
              <a:t>DATA VISUALIZATION</a:t>
            </a:r>
          </a:p>
        </p:txBody>
      </p:sp>
      <p:pic>
        <p:nvPicPr>
          <p:cNvPr id="3" name="Picture 2">
            <a:extLst>
              <a:ext uri="{FF2B5EF4-FFF2-40B4-BE49-F238E27FC236}">
                <a16:creationId xmlns:a16="http://schemas.microsoft.com/office/drawing/2014/main" id="{9B907336-00E9-7685-E64E-5C9C0D52D528}"/>
              </a:ext>
            </a:extLst>
          </p:cNvPr>
          <p:cNvPicPr>
            <a:picLocks noChangeAspect="1"/>
          </p:cNvPicPr>
          <p:nvPr/>
        </p:nvPicPr>
        <p:blipFill>
          <a:blip r:embed="rId2"/>
          <a:stretch>
            <a:fillRect/>
          </a:stretch>
        </p:blipFill>
        <p:spPr>
          <a:xfrm>
            <a:off x="201125" y="1108462"/>
            <a:ext cx="7772400" cy="4130713"/>
          </a:xfrm>
          <a:prstGeom prst="rect">
            <a:avLst/>
          </a:prstGeom>
        </p:spPr>
      </p:pic>
      <p:sp>
        <p:nvSpPr>
          <p:cNvPr id="8" name="TextBox 7">
            <a:extLst>
              <a:ext uri="{FF2B5EF4-FFF2-40B4-BE49-F238E27FC236}">
                <a16:creationId xmlns:a16="http://schemas.microsoft.com/office/drawing/2014/main" id="{70E443D5-C79B-F01B-17C2-6B455BD3A98C}"/>
              </a:ext>
            </a:extLst>
          </p:cNvPr>
          <p:cNvSpPr txBox="1"/>
          <p:nvPr/>
        </p:nvSpPr>
        <p:spPr>
          <a:xfrm>
            <a:off x="8088727" y="1108462"/>
            <a:ext cx="3902148" cy="3970318"/>
          </a:xfrm>
          <a:prstGeom prst="rect">
            <a:avLst/>
          </a:prstGeom>
          <a:noFill/>
        </p:spPr>
        <p:txBody>
          <a:bodyPr wrap="square">
            <a:spAutoFit/>
          </a:bodyPr>
          <a:lstStyle/>
          <a:p>
            <a:endParaRPr lang="en-US" kern="0" dirty="0">
              <a:latin typeface="Times New Roman" panose="02020603050405020304" pitchFamily="18" charset="0"/>
            </a:endParaRPr>
          </a:p>
          <a:p>
            <a:pPr marL="285750" indent="-285750">
              <a:buFont typeface="Arial" panose="020B0604020202020204" pitchFamily="34" charset="0"/>
              <a:buChar char="•"/>
            </a:pPr>
            <a:r>
              <a:rPr lang="en-US" dirty="0"/>
              <a:t>Tips tend to increase during cloudy weather, while clearer skies correspond to a higher frequency of rides.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Conversely, the fewest rides occur during snowy, hazy, and foggy weather conditions</a:t>
            </a:r>
          </a:p>
          <a:p>
            <a:endParaRPr lang="en-US" dirty="0"/>
          </a:p>
          <a:p>
            <a:pPr marL="285750" indent="-285750">
              <a:buFont typeface="Arial" panose="020B0604020202020204" pitchFamily="34" charset="0"/>
              <a:buChar char="•"/>
            </a:pPr>
            <a:r>
              <a:rPr lang="en-US" dirty="0"/>
              <a:t>Ride demand peaks on Wednesday, Thursday, and Friday, experiencing a noticeable decline on Saturdays.</a:t>
            </a:r>
          </a:p>
        </p:txBody>
      </p:sp>
    </p:spTree>
    <p:extLst>
      <p:ext uri="{BB962C8B-B14F-4D97-AF65-F5344CB8AC3E}">
        <p14:creationId xmlns:p14="http://schemas.microsoft.com/office/powerpoint/2010/main" val="84806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518E14-6AFE-CFD3-BC6E-62073B5D74B9}"/>
              </a:ext>
            </a:extLst>
          </p:cNvPr>
          <p:cNvSpPr txBox="1"/>
          <p:nvPr/>
        </p:nvSpPr>
        <p:spPr>
          <a:xfrm>
            <a:off x="2329841" y="140622"/>
            <a:ext cx="7828767" cy="584775"/>
          </a:xfrm>
          <a:prstGeom prst="rect">
            <a:avLst/>
          </a:prstGeom>
          <a:noFill/>
        </p:spPr>
        <p:txBody>
          <a:bodyPr wrap="square" rtlCol="0">
            <a:spAutoFit/>
          </a:bodyPr>
          <a:lstStyle/>
          <a:p>
            <a:pPr algn="ctr"/>
            <a:r>
              <a:rPr lang="en-US" sz="3200" b="1" dirty="0"/>
              <a:t>DATA VISUALIZATION</a:t>
            </a:r>
          </a:p>
        </p:txBody>
      </p:sp>
      <p:pic>
        <p:nvPicPr>
          <p:cNvPr id="6" name="Picture 5">
            <a:extLst>
              <a:ext uri="{FF2B5EF4-FFF2-40B4-BE49-F238E27FC236}">
                <a16:creationId xmlns:a16="http://schemas.microsoft.com/office/drawing/2014/main" id="{9D7F0B3F-996C-92FD-B68E-00499EA756C4}"/>
              </a:ext>
            </a:extLst>
          </p:cNvPr>
          <p:cNvPicPr>
            <a:picLocks noChangeAspect="1"/>
          </p:cNvPicPr>
          <p:nvPr/>
        </p:nvPicPr>
        <p:blipFill>
          <a:blip r:embed="rId2"/>
          <a:stretch>
            <a:fillRect/>
          </a:stretch>
        </p:blipFill>
        <p:spPr>
          <a:xfrm>
            <a:off x="202788" y="1190845"/>
            <a:ext cx="7845134" cy="4221879"/>
          </a:xfrm>
          <a:prstGeom prst="rect">
            <a:avLst/>
          </a:prstGeom>
        </p:spPr>
      </p:pic>
      <p:sp>
        <p:nvSpPr>
          <p:cNvPr id="7" name="TextBox 6">
            <a:extLst>
              <a:ext uri="{FF2B5EF4-FFF2-40B4-BE49-F238E27FC236}">
                <a16:creationId xmlns:a16="http://schemas.microsoft.com/office/drawing/2014/main" id="{5F18035A-CEC1-CF44-76CD-37F73A3F83CD}"/>
              </a:ext>
            </a:extLst>
          </p:cNvPr>
          <p:cNvSpPr txBox="1"/>
          <p:nvPr/>
        </p:nvSpPr>
        <p:spPr>
          <a:xfrm>
            <a:off x="8123274" y="1637414"/>
            <a:ext cx="3942908" cy="295254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Identifies specific census tract areas to prioritize for increased ride opportunities for taxi drivers, considering the population using public transport and carpool options based on vehicle ownership within those locations.</a:t>
            </a:r>
          </a:p>
        </p:txBody>
      </p:sp>
    </p:spTree>
    <p:extLst>
      <p:ext uri="{BB962C8B-B14F-4D97-AF65-F5344CB8AC3E}">
        <p14:creationId xmlns:p14="http://schemas.microsoft.com/office/powerpoint/2010/main" val="4109579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518E14-6AFE-CFD3-BC6E-62073B5D74B9}"/>
              </a:ext>
            </a:extLst>
          </p:cNvPr>
          <p:cNvSpPr txBox="1"/>
          <p:nvPr/>
        </p:nvSpPr>
        <p:spPr>
          <a:xfrm>
            <a:off x="2329841" y="140622"/>
            <a:ext cx="7828767" cy="584775"/>
          </a:xfrm>
          <a:prstGeom prst="rect">
            <a:avLst/>
          </a:prstGeom>
          <a:noFill/>
        </p:spPr>
        <p:txBody>
          <a:bodyPr wrap="square" rtlCol="0">
            <a:spAutoFit/>
          </a:bodyPr>
          <a:lstStyle/>
          <a:p>
            <a:pPr algn="ctr"/>
            <a:r>
              <a:rPr lang="en-US" sz="3200" b="1" dirty="0"/>
              <a:t>DATA VISUALIZATION</a:t>
            </a:r>
          </a:p>
        </p:txBody>
      </p:sp>
      <p:pic>
        <p:nvPicPr>
          <p:cNvPr id="4" name="Picture 3">
            <a:extLst>
              <a:ext uri="{FF2B5EF4-FFF2-40B4-BE49-F238E27FC236}">
                <a16:creationId xmlns:a16="http://schemas.microsoft.com/office/drawing/2014/main" id="{E6FE64ED-C37A-0D22-07B4-19C5ED0B84DD}"/>
              </a:ext>
            </a:extLst>
          </p:cNvPr>
          <p:cNvPicPr>
            <a:picLocks noChangeAspect="1"/>
          </p:cNvPicPr>
          <p:nvPr/>
        </p:nvPicPr>
        <p:blipFill>
          <a:blip r:embed="rId2"/>
          <a:stretch>
            <a:fillRect/>
          </a:stretch>
        </p:blipFill>
        <p:spPr>
          <a:xfrm>
            <a:off x="153727" y="1367862"/>
            <a:ext cx="7833459" cy="4136066"/>
          </a:xfrm>
          <a:prstGeom prst="rect">
            <a:avLst/>
          </a:prstGeom>
        </p:spPr>
      </p:pic>
      <p:sp>
        <p:nvSpPr>
          <p:cNvPr id="6" name="TextBox 5">
            <a:extLst>
              <a:ext uri="{FF2B5EF4-FFF2-40B4-BE49-F238E27FC236}">
                <a16:creationId xmlns:a16="http://schemas.microsoft.com/office/drawing/2014/main" id="{1F665F58-F53E-91DF-EF25-78058E055FEC}"/>
              </a:ext>
            </a:extLst>
          </p:cNvPr>
          <p:cNvSpPr txBox="1"/>
          <p:nvPr/>
        </p:nvSpPr>
        <p:spPr>
          <a:xfrm>
            <a:off x="7987186" y="1367862"/>
            <a:ext cx="4074127" cy="29567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D1D5DB"/>
                </a:solidFill>
                <a:effectLst/>
              </a:rPr>
              <a:t>Pinpoints targeted census tract areas to optimize ride opportunities for taxi drivers, taking  into account the population utilizing public transport and carpool options, while considering their income ranges within those specific locations.</a:t>
            </a:r>
            <a:endParaRPr lang="en-US" dirty="0"/>
          </a:p>
        </p:txBody>
      </p:sp>
    </p:spTree>
    <p:extLst>
      <p:ext uri="{BB962C8B-B14F-4D97-AF65-F5344CB8AC3E}">
        <p14:creationId xmlns:p14="http://schemas.microsoft.com/office/powerpoint/2010/main" val="1699335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518E14-6AFE-CFD3-BC6E-62073B5D74B9}"/>
              </a:ext>
            </a:extLst>
          </p:cNvPr>
          <p:cNvSpPr txBox="1"/>
          <p:nvPr/>
        </p:nvSpPr>
        <p:spPr>
          <a:xfrm>
            <a:off x="2329841" y="140622"/>
            <a:ext cx="7828767" cy="584775"/>
          </a:xfrm>
          <a:prstGeom prst="rect">
            <a:avLst/>
          </a:prstGeom>
          <a:noFill/>
        </p:spPr>
        <p:txBody>
          <a:bodyPr wrap="square" rtlCol="0">
            <a:spAutoFit/>
          </a:bodyPr>
          <a:lstStyle/>
          <a:p>
            <a:pPr algn="ctr"/>
            <a:r>
              <a:rPr lang="en-US" sz="3200" b="1" dirty="0"/>
              <a:t>DATA MODELLING</a:t>
            </a:r>
          </a:p>
        </p:txBody>
      </p:sp>
      <p:sp>
        <p:nvSpPr>
          <p:cNvPr id="8" name="TextBox 7">
            <a:extLst>
              <a:ext uri="{FF2B5EF4-FFF2-40B4-BE49-F238E27FC236}">
                <a16:creationId xmlns:a16="http://schemas.microsoft.com/office/drawing/2014/main" id="{A46CFBE2-2D8D-4553-88D9-52A9FBB4366B}"/>
              </a:ext>
            </a:extLst>
          </p:cNvPr>
          <p:cNvSpPr txBox="1"/>
          <p:nvPr/>
        </p:nvSpPr>
        <p:spPr>
          <a:xfrm>
            <a:off x="245049" y="725397"/>
            <a:ext cx="11253843" cy="677108"/>
          </a:xfrm>
          <a:prstGeom prst="rect">
            <a:avLst/>
          </a:prstGeom>
          <a:noFill/>
        </p:spPr>
        <p:txBody>
          <a:bodyPr wrap="square">
            <a:spAutoFit/>
          </a:bodyPr>
          <a:lstStyle/>
          <a:p>
            <a:r>
              <a:rPr lang="en-US" sz="2000" b="1" dirty="0">
                <a:solidFill>
                  <a:srgbClr val="D1D5DB"/>
                </a:solidFill>
                <a:latin typeface="Söhne"/>
              </a:rPr>
              <a:t>Project Phases: </a:t>
            </a:r>
            <a:r>
              <a:rPr lang="en-US" dirty="0"/>
              <a:t>Data Ingestion and Cleansing , Feature Engineering and Selection, Machine Learning Model Development</a:t>
            </a:r>
          </a:p>
        </p:txBody>
      </p:sp>
      <p:sp>
        <p:nvSpPr>
          <p:cNvPr id="10" name="TextBox 9">
            <a:extLst>
              <a:ext uri="{FF2B5EF4-FFF2-40B4-BE49-F238E27FC236}">
                <a16:creationId xmlns:a16="http://schemas.microsoft.com/office/drawing/2014/main" id="{2826A6C7-EE09-4C6D-8B5F-B807B8683073}"/>
              </a:ext>
            </a:extLst>
          </p:cNvPr>
          <p:cNvSpPr txBox="1"/>
          <p:nvPr/>
        </p:nvSpPr>
        <p:spPr>
          <a:xfrm>
            <a:off x="245049" y="1310172"/>
            <a:ext cx="7533614" cy="5060809"/>
          </a:xfrm>
          <a:prstGeom prst="rect">
            <a:avLst/>
          </a:prstGeom>
          <a:noFill/>
        </p:spPr>
        <p:txBody>
          <a:bodyPr wrap="square">
            <a:spAutoFit/>
          </a:bodyPr>
          <a:lstStyle/>
          <a:p>
            <a:pPr algn="l"/>
            <a:r>
              <a:rPr lang="en-US" sz="2000" b="1" i="0" u="sng" dirty="0">
                <a:solidFill>
                  <a:srgbClr val="D1D5DB"/>
                </a:solidFill>
                <a:effectLst/>
                <a:latin typeface="Söhne"/>
              </a:rPr>
              <a:t>Feature Engineering</a:t>
            </a:r>
          </a:p>
          <a:p>
            <a:pPr marL="342900" indent="-342900" algn="l">
              <a:lnSpc>
                <a:spcPct val="150000"/>
              </a:lnSpc>
              <a:buFont typeface="Arial" panose="020B0604020202020204" pitchFamily="34" charset="0"/>
              <a:buChar char="•"/>
            </a:pPr>
            <a:r>
              <a:rPr lang="en-US" dirty="0"/>
              <a:t>Datetime Columns Processing</a:t>
            </a:r>
          </a:p>
          <a:p>
            <a:pPr marL="742950" lvl="1" indent="-285750" algn="l">
              <a:lnSpc>
                <a:spcPct val="150000"/>
              </a:lnSpc>
              <a:buFont typeface="Courier New" panose="02070309020205020404" pitchFamily="49" charset="0"/>
              <a:buChar char="o"/>
            </a:pPr>
            <a:r>
              <a:rPr lang="en-US" dirty="0"/>
              <a:t>Conversion of </a:t>
            </a:r>
            <a:r>
              <a:rPr lang="en-US" dirty="0" err="1"/>
              <a:t>DOTimestamp</a:t>
            </a:r>
            <a:r>
              <a:rPr lang="en-US" dirty="0"/>
              <a:t> and </a:t>
            </a:r>
            <a:r>
              <a:rPr lang="en-US" dirty="0" err="1"/>
              <a:t>PUTimestamp</a:t>
            </a:r>
            <a:r>
              <a:rPr lang="en-US" dirty="0"/>
              <a:t> to datetime format.</a:t>
            </a:r>
          </a:p>
          <a:p>
            <a:pPr marL="742950" lvl="1" indent="-285750" algn="l">
              <a:lnSpc>
                <a:spcPct val="150000"/>
              </a:lnSpc>
              <a:buFont typeface="Courier New" panose="02070309020205020404" pitchFamily="49" charset="0"/>
              <a:buChar char="o"/>
            </a:pPr>
            <a:r>
              <a:rPr lang="en-US" dirty="0"/>
              <a:t>Extraction of new features: '</a:t>
            </a:r>
            <a:r>
              <a:rPr lang="en-US" dirty="0" err="1"/>
              <a:t>PU_weekday_num</a:t>
            </a:r>
            <a:r>
              <a:rPr lang="en-US" dirty="0"/>
              <a:t>', '</a:t>
            </a:r>
            <a:r>
              <a:rPr lang="en-US" dirty="0" err="1"/>
              <a:t>PU_month</a:t>
            </a:r>
            <a:r>
              <a:rPr lang="en-US" dirty="0"/>
              <a:t>', '</a:t>
            </a:r>
            <a:r>
              <a:rPr lang="en-US" dirty="0" err="1"/>
              <a:t>PU_pickup_hour</a:t>
            </a:r>
            <a:r>
              <a:rPr lang="en-US" dirty="0"/>
              <a:t>', '</a:t>
            </a:r>
            <a:r>
              <a:rPr lang="en-US" dirty="0" err="1"/>
              <a:t>DO_weekday_num</a:t>
            </a:r>
            <a:r>
              <a:rPr lang="en-US" dirty="0"/>
              <a:t>', '</a:t>
            </a:r>
            <a:r>
              <a:rPr lang="en-US" dirty="0" err="1"/>
              <a:t>DO_month</a:t>
            </a:r>
            <a:r>
              <a:rPr lang="en-US" dirty="0"/>
              <a:t>', '</a:t>
            </a:r>
            <a:r>
              <a:rPr lang="en-US" dirty="0" err="1"/>
              <a:t>DO_pickup_hour</a:t>
            </a:r>
            <a:r>
              <a:rPr lang="en-US" dirty="0"/>
              <a:t>’.</a:t>
            </a:r>
            <a:endParaRPr lang="en-US" b="0" i="0" dirty="0">
              <a:solidFill>
                <a:srgbClr val="D1D5DB"/>
              </a:solidFill>
              <a:effectLst/>
              <a:latin typeface="Söhne"/>
            </a:endParaRPr>
          </a:p>
          <a:p>
            <a:pPr algn="l"/>
            <a:r>
              <a:rPr lang="en-US" b="1" i="0" u="sng" dirty="0">
                <a:solidFill>
                  <a:srgbClr val="D1D5DB"/>
                </a:solidFill>
                <a:effectLst/>
                <a:latin typeface="Söhne"/>
              </a:rPr>
              <a:t>Machine Learning &amp; Model Development</a:t>
            </a:r>
            <a:endParaRPr lang="en-US" b="0" i="0" u="sng" dirty="0">
              <a:solidFill>
                <a:srgbClr val="D1D5DB"/>
              </a:solidFill>
              <a:effectLst/>
              <a:latin typeface="Söhne"/>
            </a:endParaRPr>
          </a:p>
          <a:p>
            <a:pPr algn="l">
              <a:buFont typeface="Arial" panose="020B0604020202020204" pitchFamily="34" charset="0"/>
              <a:buChar char="•"/>
            </a:pPr>
            <a:r>
              <a:rPr lang="en-US" dirty="0"/>
              <a:t>  Utilized Supervised Regression Models</a:t>
            </a:r>
          </a:p>
          <a:p>
            <a:pPr marL="742950" lvl="1" indent="-285750" algn="l">
              <a:lnSpc>
                <a:spcPct val="150000"/>
              </a:lnSpc>
              <a:buFont typeface="Courier New" panose="02070309020205020404" pitchFamily="49" charset="0"/>
              <a:buChar char="o"/>
            </a:pPr>
            <a:r>
              <a:rPr lang="en-US" dirty="0"/>
              <a:t>Linear Regression</a:t>
            </a:r>
          </a:p>
          <a:p>
            <a:pPr marL="742950" lvl="1" indent="-285750" algn="l">
              <a:lnSpc>
                <a:spcPct val="150000"/>
              </a:lnSpc>
              <a:buFont typeface="Courier New" panose="02070309020205020404" pitchFamily="49" charset="0"/>
              <a:buChar char="o"/>
            </a:pPr>
            <a:r>
              <a:rPr lang="en-US" dirty="0"/>
              <a:t>Gradient Boosting</a:t>
            </a:r>
          </a:p>
          <a:p>
            <a:pPr algn="l">
              <a:lnSpc>
                <a:spcPct val="150000"/>
              </a:lnSpc>
              <a:buFont typeface="Arial" panose="020B0604020202020204" pitchFamily="34" charset="0"/>
              <a:buChar char="•"/>
            </a:pPr>
            <a:r>
              <a:rPr lang="en-US" dirty="0"/>
              <a:t>   Evaluation Metrics: RMSE, r2</a:t>
            </a:r>
          </a:p>
          <a:p>
            <a:pPr algn="l">
              <a:lnSpc>
                <a:spcPct val="150000"/>
              </a:lnSpc>
              <a:buFont typeface="Arial" panose="020B0604020202020204" pitchFamily="34" charset="0"/>
              <a:buChar char="•"/>
            </a:pPr>
            <a:r>
              <a:rPr lang="en-US" dirty="0"/>
              <a:t>  Feature Selection: Omitted '</a:t>
            </a:r>
            <a:r>
              <a:rPr lang="en-US" dirty="0" err="1"/>
              <a:t>total_amount</a:t>
            </a:r>
            <a:r>
              <a:rPr lang="en-US" dirty="0"/>
              <a:t>' due to high correlation with '</a:t>
            </a:r>
            <a:r>
              <a:rPr lang="en-US" dirty="0" err="1"/>
              <a:t>trip_distance</a:t>
            </a:r>
            <a:r>
              <a:rPr lang="en-US" dirty="0"/>
              <a:t>'</a:t>
            </a:r>
          </a:p>
        </p:txBody>
      </p:sp>
      <p:pic>
        <p:nvPicPr>
          <p:cNvPr id="14" name="Picture 13">
            <a:extLst>
              <a:ext uri="{FF2B5EF4-FFF2-40B4-BE49-F238E27FC236}">
                <a16:creationId xmlns:a16="http://schemas.microsoft.com/office/drawing/2014/main" id="{7857572C-8388-461B-9D63-DFB192273ECF}"/>
              </a:ext>
            </a:extLst>
          </p:cNvPr>
          <p:cNvPicPr>
            <a:picLocks noChangeAspect="1"/>
          </p:cNvPicPr>
          <p:nvPr/>
        </p:nvPicPr>
        <p:blipFill>
          <a:blip r:embed="rId2"/>
          <a:stretch>
            <a:fillRect/>
          </a:stretch>
        </p:blipFill>
        <p:spPr>
          <a:xfrm>
            <a:off x="7943394" y="2496460"/>
            <a:ext cx="3922784" cy="3282703"/>
          </a:xfrm>
          <a:prstGeom prst="rect">
            <a:avLst/>
          </a:prstGeom>
        </p:spPr>
      </p:pic>
    </p:spTree>
    <p:extLst>
      <p:ext uri="{BB962C8B-B14F-4D97-AF65-F5344CB8AC3E}">
        <p14:creationId xmlns:p14="http://schemas.microsoft.com/office/powerpoint/2010/main" val="4251398372"/>
      </p:ext>
    </p:extLst>
  </p:cSld>
  <p:clrMapOvr>
    <a:masterClrMapping/>
  </p:clrMapOvr>
</p:sld>
</file>

<file path=ppt/theme/theme1.xml><?xml version="1.0" encoding="utf-8"?>
<a:theme xmlns:a="http://schemas.openxmlformats.org/drawingml/2006/main" name="PortalVTI">
  <a:themeElements>
    <a:clrScheme name="AnalogousFromDarkSeedLeftStep">
      <a:dk1>
        <a:srgbClr val="000000"/>
      </a:dk1>
      <a:lt1>
        <a:srgbClr val="FFFFFF"/>
      </a:lt1>
      <a:dk2>
        <a:srgbClr val="3F3423"/>
      </a:dk2>
      <a:lt2>
        <a:srgbClr val="E8E2E6"/>
      </a:lt2>
      <a:accent1>
        <a:srgbClr val="21B94B"/>
      </a:accent1>
      <a:accent2>
        <a:srgbClr val="2BB814"/>
      </a:accent2>
      <a:accent3>
        <a:srgbClr val="70B11F"/>
      </a:accent3>
      <a:accent4>
        <a:srgbClr val="A2A712"/>
      </a:accent4>
      <a:accent5>
        <a:srgbClr val="D69226"/>
      </a:accent5>
      <a:accent6>
        <a:srgbClr val="D53C17"/>
      </a:accent6>
      <a:hlink>
        <a:srgbClr val="968032"/>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3032</TotalTime>
  <Words>672</Words>
  <Application>Microsoft Macintosh PowerPoint</Application>
  <PresentationFormat>Widescreen</PresentationFormat>
  <Paragraphs>74</Paragraphs>
  <Slides>12</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Courier New</vt:lpstr>
      <vt:lpstr>Söhne</vt:lpstr>
      <vt:lpstr>Times New Roman</vt:lpstr>
      <vt:lpstr>Trade Gothic Next Cond</vt:lpstr>
      <vt:lpstr>Trade Gothic Next Light</vt:lpstr>
      <vt:lpstr>PortalVTI</vt:lpstr>
      <vt:lpstr>TAXI DATA ANALYSIS AND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TAXI DATA ANALYSIS AND PREDICTION</dc:title>
  <dc:creator>Kavya Vempati</dc:creator>
  <cp:lastModifiedBy>Kavya Vempati</cp:lastModifiedBy>
  <cp:revision>66</cp:revision>
  <dcterms:created xsi:type="dcterms:W3CDTF">2023-12-05T21:56:00Z</dcterms:created>
  <dcterms:modified xsi:type="dcterms:W3CDTF">2023-12-13T18:06:09Z</dcterms:modified>
</cp:coreProperties>
</file>